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302" r:id="rId2"/>
    <p:sldId id="314" r:id="rId3"/>
    <p:sldId id="311" r:id="rId4"/>
    <p:sldId id="312" r:id="rId5"/>
    <p:sldId id="313" r:id="rId6"/>
    <p:sldId id="262" r:id="rId7"/>
    <p:sldId id="294" r:id="rId8"/>
    <p:sldId id="288" r:id="rId9"/>
    <p:sldId id="271" r:id="rId10"/>
    <p:sldId id="277" r:id="rId11"/>
    <p:sldId id="263" r:id="rId12"/>
    <p:sldId id="264" r:id="rId13"/>
    <p:sldId id="274" r:id="rId14"/>
    <p:sldId id="287" r:id="rId15"/>
    <p:sldId id="280" r:id="rId16"/>
    <p:sldId id="282" r:id="rId17"/>
    <p:sldId id="286" r:id="rId18"/>
    <p:sldId id="284" r:id="rId19"/>
    <p:sldId id="293" r:id="rId20"/>
    <p:sldId id="265" r:id="rId21"/>
    <p:sldId id="266" r:id="rId22"/>
    <p:sldId id="297" r:id="rId23"/>
    <p:sldId id="281" r:id="rId24"/>
    <p:sldId id="289" r:id="rId25"/>
    <p:sldId id="301" r:id="rId26"/>
    <p:sldId id="267" r:id="rId27"/>
    <p:sldId id="275" r:id="rId28"/>
    <p:sldId id="268" r:id="rId29"/>
    <p:sldId id="303" r:id="rId30"/>
    <p:sldId id="304" r:id="rId31"/>
    <p:sldId id="272" r:id="rId32"/>
    <p:sldId id="269" r:id="rId33"/>
    <p:sldId id="285" r:id="rId34"/>
    <p:sldId id="290" r:id="rId35"/>
    <p:sldId id="291" r:id="rId36"/>
    <p:sldId id="270" r:id="rId37"/>
    <p:sldId id="305" r:id="rId38"/>
    <p:sldId id="273" r:id="rId39"/>
    <p:sldId id="309" r:id="rId40"/>
    <p:sldId id="278" r:id="rId41"/>
    <p:sldId id="279" r:id="rId42"/>
    <p:sldId id="283" r:id="rId43"/>
    <p:sldId id="310" r:id="rId44"/>
    <p:sldId id="300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37D7844-EE9E-4108-96CA-4E687790B332}">
          <p14:sldIdLst>
            <p14:sldId id="302"/>
            <p14:sldId id="314"/>
            <p14:sldId id="311"/>
            <p14:sldId id="312"/>
            <p14:sldId id="313"/>
            <p14:sldId id="262"/>
            <p14:sldId id="294"/>
            <p14:sldId id="288"/>
            <p14:sldId id="271"/>
            <p14:sldId id="277"/>
            <p14:sldId id="263"/>
            <p14:sldId id="264"/>
            <p14:sldId id="274"/>
            <p14:sldId id="287"/>
          </p14:sldIdLst>
        </p14:section>
        <p14:section name="Раздел без заголовка" id="{830B681F-22B0-4B77-82F5-721821B5265F}">
          <p14:sldIdLst>
            <p14:sldId id="280"/>
            <p14:sldId id="282"/>
            <p14:sldId id="286"/>
            <p14:sldId id="284"/>
            <p14:sldId id="293"/>
            <p14:sldId id="265"/>
            <p14:sldId id="266"/>
            <p14:sldId id="297"/>
            <p14:sldId id="281"/>
            <p14:sldId id="289"/>
            <p14:sldId id="301"/>
            <p14:sldId id="267"/>
            <p14:sldId id="275"/>
            <p14:sldId id="268"/>
            <p14:sldId id="303"/>
            <p14:sldId id="304"/>
            <p14:sldId id="272"/>
            <p14:sldId id="269"/>
            <p14:sldId id="285"/>
            <p14:sldId id="290"/>
            <p14:sldId id="291"/>
            <p14:sldId id="270"/>
            <p14:sldId id="305"/>
            <p14:sldId id="273"/>
            <p14:sldId id="309"/>
            <p14:sldId id="278"/>
            <p14:sldId id="279"/>
            <p14:sldId id="283"/>
            <p14:sldId id="310"/>
            <p14:sldId id="30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7054" autoAdjust="0"/>
  </p:normalViewPr>
  <p:slideViewPr>
    <p:cSldViewPr snapToGrid="0">
      <p:cViewPr varScale="1">
        <p:scale>
          <a:sx n="59" d="100"/>
          <a:sy n="59" d="100"/>
        </p:scale>
        <p:origin x="158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3E4821-9EAC-46F0-9455-F29EC7C76A8D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1B154-82A3-4032-B08E-C1EEE2ED2A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254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1B154-82A3-4032-B08E-C1EEE2ED2AB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015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1B154-82A3-4032-B08E-C1EEE2ED2AB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296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1B154-82A3-4032-B08E-C1EEE2ED2AB2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101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C3123F4-4541-40AF-BCCE-B07478B87E4F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551FCB6-226F-4158-9EBB-58BBFFB4C649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531674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123F4-4541-40AF-BCCE-B07478B87E4F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1FCB6-226F-4158-9EBB-58BBFFB4C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433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123F4-4541-40AF-BCCE-B07478B87E4F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1FCB6-226F-4158-9EBB-58BBFFB4C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84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123F4-4541-40AF-BCCE-B07478B87E4F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1FCB6-226F-4158-9EBB-58BBFFB4C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48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C3123F4-4541-40AF-BCCE-B07478B87E4F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551FCB6-226F-4158-9EBB-58BBFFB4C64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430232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123F4-4541-40AF-BCCE-B07478B87E4F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1FCB6-226F-4158-9EBB-58BBFFB4C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854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123F4-4541-40AF-BCCE-B07478B87E4F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1FCB6-226F-4158-9EBB-58BBFFB4C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36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123F4-4541-40AF-BCCE-B07478B87E4F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1FCB6-226F-4158-9EBB-58BBFFB4C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390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123F4-4541-40AF-BCCE-B07478B87E4F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1FCB6-226F-4158-9EBB-58BBFFB4C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11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C3123F4-4541-40AF-BCCE-B07478B87E4F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551FCB6-226F-4158-9EBB-58BBFFB4C64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43571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C3123F4-4541-40AF-BCCE-B07478B87E4F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551FCB6-226F-4158-9EBB-58BBFFB4C64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67673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DC3123F4-4541-40AF-BCCE-B07478B87E4F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1551FCB6-226F-4158-9EBB-58BBFFB4C64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4488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0594" y="1735244"/>
            <a:ext cx="96058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</a:t>
            </a:r>
            <a:r>
              <a:rPr lang="ru-RU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</a:p>
          <a:p>
            <a:pPr algn="ctr"/>
            <a:r>
              <a:rPr lang="ru-RU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</a:t>
            </a:r>
            <a:r>
              <a:rPr lang="ru-RU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</a:t>
            </a:r>
          </a:p>
          <a:p>
            <a:pPr algn="ctr"/>
            <a:r>
              <a:rPr lang="ru-RU" sz="4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«Гимназия №5»</a:t>
            </a:r>
          </a:p>
        </p:txBody>
      </p:sp>
      <p:pic>
        <p:nvPicPr>
          <p:cNvPr id="5" name="Рисунок 4" descr="D:\Users\Secretar\Desktop\Рабочий стол\эмбл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90" y="0"/>
            <a:ext cx="2115273" cy="2122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5699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689" y="155765"/>
            <a:ext cx="2595404" cy="3459062"/>
          </a:xfrm>
          <a:prstGeom prst="rect">
            <a:avLst/>
          </a:prstGeom>
        </p:spPr>
      </p:pic>
      <p:pic>
        <p:nvPicPr>
          <p:cNvPr id="8194" name="Picture 2" descr="https://sun9-70.userapi.com/impg/oOxl4joOtYZKiKQw2vjOn2v1GGr0GrhgKtSsGA/TfeMd4ojdhA.jpg?size=1280x960&amp;quality=96&amp;sign=5fd5f652acce0a0b0d7e7c8c325743e3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6" y="3781081"/>
            <a:ext cx="3934690" cy="295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un9-46.userapi.com/impg/88KGZTx66xxiFG2oTt6O0Y6DaqidCvywzV1CVQ/Ep_PvzJtr9A.jpg?size=1600x1197&amp;quality=96&amp;sign=33c5716ead0a8bea56e04b01a7fdfdbd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819" y="1137806"/>
            <a:ext cx="6621943" cy="495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416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8910" y="83128"/>
            <a:ext cx="10631054" cy="6677890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интеллектуальная деятельность </a:t>
            </a:r>
            <a:endParaRPr lang="ru-RU" sz="8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 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школьников, олимпиада ВШЭ-Пермь, олимпиада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«ФИЗИКА PRO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endParaRPr lang="ru-RU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Пермский 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диктант, этнографический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диктант, 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диктант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обеды,</a:t>
            </a:r>
            <a:endParaRPr lang="ru-RU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игра «Разноцветье народов Пермского края»,</a:t>
            </a:r>
          </a:p>
          <a:p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 этапа Кубка </a:t>
            </a:r>
            <a:r>
              <a:rPr lang="ru-RU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Прикамья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«Что? Где? 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литературный конкурс «Золотое перо»</a:t>
            </a:r>
          </a:p>
          <a:p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историко-математических задач</a:t>
            </a:r>
          </a:p>
          <a:p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конкурсе </a:t>
            </a:r>
            <a:r>
              <a:rPr lang="ru-RU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видеорецептов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«Креатив - 2023»</a:t>
            </a:r>
          </a:p>
          <a:p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краевой конкурс по математике «Этот прекрасный, удивительный и загадочный мир», </a:t>
            </a:r>
          </a:p>
          <a:p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Открытая образовательная сессия по предмету МХК 5-7 класс</a:t>
            </a:r>
          </a:p>
          <a:p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по литературе «Литературная планета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«Машина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Голдберга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Предметные недели</a:t>
            </a:r>
          </a:p>
          <a:p>
            <a:pPr marL="0" indent="0">
              <a:buNone/>
            </a:pPr>
            <a:endParaRPr lang="ru-RU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234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8910" y="83128"/>
            <a:ext cx="11259126" cy="667789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интеллектуальная деятельность </a:t>
            </a: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выставке «Губернаторы Пермского края» 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по выставке «От Невы до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Иньвы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от ГАПК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по выставке «Молотов в годы Великой Отечественной войны»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по выставке «заповедник «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Басеги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»» от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Басеги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Гимназическая лекция кандидата педагогических наук, старшего преподаватель кафедры философии и общественных наук Светлана Игоревна Соловьева.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Гимназическая лекция кандидата политологических наук, доцента, преподавателя Пермского национального исследовательского политехнического университета Шестакова Алена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Владимировна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Лекция к «День космонавтики» в Пермском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Планетарии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«День науки» - гимназическая научно-практическая конференция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 «Романовские чтения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спектакля «Серебряное копытце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экскурсионная программа и поездка в Санкт-Петербург,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экскурсионная программа и поездка в «Великий Устюг»,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экскурсионная программа и поездка в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Екатеринбург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8617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3-20.userapi.com/impg/DJ0--uc8CdxkVLN8fHDJYbozicMluNCOoqA9kg/V-kuEAOwPgA.jpg?size=764x1080&amp;quality=95&amp;sign=ef0f59fe2cfe28c89bc70f8a94e54d4f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290" y="1713009"/>
            <a:ext cx="3417455" cy="483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286" y="932873"/>
            <a:ext cx="3435928" cy="49097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48" y="183089"/>
            <a:ext cx="4419934" cy="476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98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sun9-78.userapi.com/impg/QnfdqJeWZMHzYny_TMM51x_4m0GSMDUnvLH2SA/6USaFm3fPFU.jpg?size=2560x1231&amp;quality=95&amp;sign=87edc6510b4c2780957928595d3fe547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73" y="581891"/>
            <a:ext cx="6914893" cy="332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sun9-72.userapi.com/impg/eWppTwtlJkcfNwXrHI0v0OM47gHeiJb_wMjCgA/ao5V3fpU03k.jpg?size=1200x1600&amp;quality=95&amp;sign=13ecae2cc21a2bea6fa2cc6fdf37b5f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763" y="1925784"/>
            <a:ext cx="3532909" cy="47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024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3346" y="5026890"/>
            <a:ext cx="9601200" cy="107834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Математическая олимпиада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Интеллектуальные игры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s://sun9-75.userapi.com/impg/pjMtnzzKWdagM9CO8HIbW080rnpnpgVoGZLEcA/fyg3ENM5R_0.jpg?size=1600x1186&amp;quality=96&amp;sign=105ec8389220828b13024f2d56720c1d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8" y="456148"/>
            <a:ext cx="5643418" cy="418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672" y="582154"/>
            <a:ext cx="5876998" cy="397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326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7490" y="6005947"/>
            <a:ext cx="10358581" cy="690417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Пермский диктант, Этнографический диктант, Диктант Победы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07" y="0"/>
            <a:ext cx="4719782" cy="3539837"/>
          </a:xfrm>
          <a:prstGeom prst="rect">
            <a:avLst/>
          </a:prstGeom>
        </p:spPr>
      </p:pic>
      <p:pic>
        <p:nvPicPr>
          <p:cNvPr id="12292" name="Picture 4" descr="https://sun9-38.userapi.com/impg/FtDcI-28tI5_LoX2XEbt0uk690VO4BkrD5Qt-g/DhvZHX-Vv-M.jpg?size=1600x1200&amp;quality=95&amp;sign=043bd28f08a721308c2f48e87f274589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354" y="84600"/>
            <a:ext cx="5056171" cy="379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8.userapi.com/impg/BV1Ecnc6XUb_YiwrT56c2Ob0cJzvCXuaIVW8jw/fyVNA6JBt9o.jpg?size=2560x1868&amp;quality=95&amp;sign=e9117b7e0e0093e018dd6bafa5efe832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109" y="2376142"/>
            <a:ext cx="4789341" cy="349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706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509" y="94673"/>
            <a:ext cx="10317018" cy="727363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Научно-практические конференции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6" name="Picture 4" descr="https://sun9-59.userapi.com/impg/Yqr91H9G-dvFQxaiuhkT1pt97of3c2cCzxZjpg/RaiIOx3xNBM.jpg?size=2560x1920&amp;quality=96&amp;sign=ae8e78117fcff5a16db38bd4cce9c1c4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45" y="728633"/>
            <a:ext cx="4821382" cy="361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sun9-9.userapi.com/impg/FojTYtjjS-molj1vTAJFWIQoIL34Y0jELcK00Q/LK422u8-Ric.jpg?size=1600x1200&amp;quality=95&amp;sign=e763f134a9a2599fa02836a9eefc5a7f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126" y="728633"/>
            <a:ext cx="4696847" cy="352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sun9-30.userapi.com/impg/fC6-tUQ7OoctrMy2PgPeByB0e-rG0oq6phffVw/5K3FBNsDWvQ.jpg?size=1600x1200&amp;quality=96&amp;sign=431a34f1a2dee8d56e65cb6044404927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1" b="15022"/>
          <a:stretch/>
        </p:blipFill>
        <p:spPr bwMode="auto">
          <a:xfrm>
            <a:off x="1659762" y="3763796"/>
            <a:ext cx="5128965" cy="309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076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2654" y="5590309"/>
            <a:ext cx="9601200" cy="76430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Гимназические лекции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45" y="362934"/>
            <a:ext cx="3592945" cy="4790594"/>
          </a:xfrm>
          <a:prstGeom prst="rect">
            <a:avLst/>
          </a:prstGeom>
        </p:spPr>
      </p:pic>
      <p:pic>
        <p:nvPicPr>
          <p:cNvPr id="24578" name="Picture 2" descr="https://sun9-49.userapi.com/impg/o5MNphlwpqrnsG3EAXoZMrHOnmCYwPGiOGkOBg/vmhO-6wEG40.jpg?size=2560x1709&amp;quality=95&amp;sign=d8d0c80a14e5b97979f4929796e65852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225" y="249381"/>
            <a:ext cx="7346177" cy="490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176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6655" y="266699"/>
            <a:ext cx="9601200" cy="671945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https://sun9-19.userapi.com/impg/_-Uv4Inw533wtcRWwnQLIv7-Cvio2Rfae7Pu3Q/nALjrjc_tcY.jpg?size=960x1280&amp;quality=95&amp;sign=f1fe7b5eb8d29223fefae4e3390bacf4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09" y="708441"/>
            <a:ext cx="3916219" cy="522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s://sun9-57.userapi.com/impg/oAJcVFbrYN7l6pkEgUbN5iJGbW7sE0f5UN6kiQ/2VxCiQOyvfE.jpg?size=1600x1200&amp;quality=95&amp;sign=da96e57f06090ecacdf104e229c8cd16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3" t="-14309" b="23253"/>
          <a:stretch/>
        </p:blipFill>
        <p:spPr bwMode="auto">
          <a:xfrm>
            <a:off x="1163782" y="938644"/>
            <a:ext cx="5562377" cy="423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388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59629" y="306971"/>
            <a:ext cx="5891348" cy="73152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деятельность</a:t>
            </a:r>
            <a:endParaRPr lang="ru-RU" sz="3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80160" y="1737360"/>
            <a:ext cx="2782389" cy="188105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внеурочной деятельности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40086" y="1737358"/>
            <a:ext cx="2782389" cy="188105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клубов и детских объединений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800012" y="1737358"/>
            <a:ext cx="2782389" cy="188105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Гимназический компонент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54926" y="4271551"/>
            <a:ext cx="9300754" cy="8099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 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2873828" y="1064622"/>
            <a:ext cx="1815739" cy="65314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endCxn id="7" idx="0"/>
          </p:cNvCxnSpPr>
          <p:nvPr/>
        </p:nvCxnSpPr>
        <p:spPr>
          <a:xfrm>
            <a:off x="7942217" y="1084216"/>
            <a:ext cx="2248990" cy="653142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6244046" y="1084216"/>
            <a:ext cx="26125" cy="63354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833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4473" y="166254"/>
            <a:ext cx="10631054" cy="63084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творческая деятельность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форум школьных медиа «Мечтай. Действуй. Созидай.»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Музицирование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всех»</a:t>
            </a: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Хакатон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разработка компьютерных игр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рисунков «Я рисую книгу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Школьные конкурсы рисунков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чтецов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инсценированной песни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Танцевальные перемены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Новогодние и выпускные балы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школьного пространства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40560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8910" y="83128"/>
            <a:ext cx="10631054" cy="667789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социальная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 старшеклассников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самоуправления,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Поезд безопасности,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Благотворительная ярмарка,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посвящение в первоклассники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пятиклассники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«Дети на оперной сцене»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КВН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«Золотая осень 2022»  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Книгодарения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российского студента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грамотности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Отца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Улыбок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 по кулинарии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учащимися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«День космонавтики»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учащимися «Литературной викторины»  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«Большая помощь маленькому другу»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«Подари книгу» детям 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438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7799" y="270165"/>
            <a:ext cx="6908800" cy="727363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Золотая осень 2022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 descr="https://sun9-50.userapi.com/impg/RIEetjp7faMJdoMsEcIS2Rrr91WOQYZyD1WDRg/XzKHVmcJJLo.jpg?size=825x1101&amp;quality=95&amp;sign=969d4a663a78615fc9ec3b8318c07cb2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05" y="1423554"/>
            <a:ext cx="3511533" cy="468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s://sun9-63.userapi.com/impg/OyaOJnTei2vsvbnbQQXUma3jqx4OFom7tqJxhg/jY0huzuyYVE.jpg?size=687x916&amp;quality=95&amp;sign=02d1bbd879b1f3d3cf5f64807d36f3d7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807" y="1423554"/>
            <a:ext cx="3514723" cy="468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s://sun9-74.userapi.com/impg/J0M4-1E2IF7Sk0FglNpSGjo9xanY6lj6MqHNDw/brWW_f5mNu8.jpg?size=769x1025&amp;quality=95&amp;sign=d125a827987a1c6e712a6923d41670f6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799" y="1340428"/>
            <a:ext cx="3515867" cy="468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037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9309" y="150091"/>
            <a:ext cx="9601200" cy="718127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s://sun9-32.userapi.com/impg/BuKv4lnfNOCs6aytqqf2_drx48WFY3xftbIy1A/Vjf9kMZ_-VM.jpg?size=1280x960&amp;quality=96&amp;sign=5d36ceec123a1ab413fde61c92bd3970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98" y="738908"/>
            <a:ext cx="4115665" cy="308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sun9-14.userapi.com/impg/z72I0y0b33JTSCBSsKu4UIxdCEGYY5qDMS93IQ/3lSATEIhc3M.jpg?size=1280x853&amp;quality=96&amp;sign=874c6a9adb709177e71bb9de40429879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909" y="885205"/>
            <a:ext cx="4356484" cy="290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sun9-76.userapi.com/impg/dmuJLDuj4LkAhcd9PI0xFGzKMcCi6kRB5uQ-Rg/OVK3CDRWPtI.jpg?size=1280x960&amp;quality=96&amp;sign=5569e2522d5b5e9ffe4ea18d69a1a696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079" y="3805382"/>
            <a:ext cx="4070157" cy="305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4392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0194" y="223684"/>
            <a:ext cx="9601200" cy="808704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на оперной сцене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654" y="1182478"/>
            <a:ext cx="4007260" cy="5343013"/>
          </a:xfrm>
          <a:prstGeom prst="rect">
            <a:avLst/>
          </a:prstGeom>
        </p:spPr>
      </p:pic>
      <p:pic>
        <p:nvPicPr>
          <p:cNvPr id="17412" name="Picture 4" descr="https://sun9-61.userapi.com/impg/ZDH_hPu68PVUJbHI7-le4nagKRGOqvOeQE5Z7w/k0-LG1ewXeI.jpg?size=1280x960&amp;quality=96&amp;sign=96d3b8edb15d05158cc6a42857f15a50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403" y="1469736"/>
            <a:ext cx="6064762" cy="454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616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sun9-76.userapi.com/impg/q53ma3CHq-PeJDhnGLGW3ASQn3pVL6_cbDy5nA/Xol8WRiaDIM.jpg?size=900x1600&amp;quality=96&amp;sign=346f6d6fa24e19a2db2049f56b74b7d8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0" b="15357"/>
          <a:stretch/>
        </p:blipFill>
        <p:spPr bwMode="auto">
          <a:xfrm>
            <a:off x="291521" y="304800"/>
            <a:ext cx="4049569" cy="448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un9-79.userapi.com/impg/4YXkOyzNc_WoR6r5RHfEUvmgam5Aq4QH3DKIww/HFcAslWgEuM.jpg?size=1920x1280&amp;quality=95&amp;sign=e10fb3ecb3b3e92b99adf49f14dfe4e3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819" y="1910389"/>
            <a:ext cx="7075054" cy="471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2281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8910" y="83128"/>
            <a:ext cx="10631054" cy="66778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спортивная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Пермский марафон,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городские спортивные игры по «Баскетболу»,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городские спортивные игры по стрельбе «Меткий стрелок»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«Гимназическая лыжня» с выездом на лыжную базу «Динамо»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конкурсе «Русский силомер»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мероприятия «Президентские игры»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здоровья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 и профилактика на ПАВ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просмотры фильмов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ОБЖ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матчей баскетбольного клуба «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Парма»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турниры между классами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Районные и городские соревнования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9633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un9-1.userapi.com/impg/0RqXnIQpF8ka1l1qoq_uMFaUZMeZ1FrnTAj4Uw/9OjRHEzqjb0.jpg?size=1280x853&amp;quality=95&amp;sign=e259cf71493646ca7430bb9808285401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27" y="249381"/>
            <a:ext cx="4878704" cy="325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54.userapi.com/impg/Ak8gGaZUXWKf-MHKHEQlRl6VyDlFcVN0Sq2D5w/triJXgUgls0.jpg?size=2560x1706&amp;quality=95&amp;sign=dce05a565e2609183e2792ba0deb5a32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775" y="2861783"/>
            <a:ext cx="5575989" cy="371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067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8910" y="83128"/>
            <a:ext cx="10631054" cy="66778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6) патриотическая деятельность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«Дни воинской славы»,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«Фестиваль культуры народов Пермского края»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«Разговоры о важном»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поискового отряда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«Луч»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памяти жертв Холокоста.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снятия блокады Ленинграда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«Государственных символов России»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Конституции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«Героев Отечества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Победы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 гимназии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631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13146"/>
            <a:ext cx="9601200" cy="84743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«Разговоры о важном»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340" t="9284" r="-1340"/>
          <a:stretch/>
        </p:blipFill>
        <p:spPr>
          <a:xfrm>
            <a:off x="711200" y="816109"/>
            <a:ext cx="12044996" cy="586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037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1194" y="267789"/>
            <a:ext cx="9901646" cy="764176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деятельность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1337" y="1607325"/>
            <a:ext cx="10672354" cy="4937166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ru-RU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обязательных часа, до 7 часов вариативных</a:t>
            </a:r>
          </a:p>
          <a:p>
            <a:pPr marL="0" lvl="0" indent="0">
              <a:buNone/>
            </a:pPr>
            <a:endParaRPr lang="ru-RU" sz="3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 </a:t>
            </a:r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внеурочной деятельности «Разговоры о важном». Классные руководители 1 час</a:t>
            </a:r>
          </a:p>
          <a:p>
            <a:pPr lvl="0"/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 </a:t>
            </a:r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внеурочной деятельности «Профессиональное самоопределение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0" lvl="0" indent="0">
              <a:buNone/>
            </a:pPr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Классные </a:t>
            </a:r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 1 час</a:t>
            </a:r>
          </a:p>
          <a:p>
            <a:pPr lvl="0"/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 </a:t>
            </a:r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внеурочной деятельности «Функциональная грамотность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0" lvl="0" indent="0">
              <a:buNone/>
            </a:pP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Учителя-предметники </a:t>
            </a:r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час</a:t>
            </a:r>
          </a:p>
          <a:p>
            <a:pPr marL="0" indent="0">
              <a:buNone/>
            </a:pPr>
            <a:endParaRPr lang="ru-RU" sz="3200" dirty="0"/>
          </a:p>
          <a:p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8383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4035" y="122382"/>
            <a:ext cx="9601200" cy="755073"/>
          </a:xfrm>
        </p:spPr>
        <p:txBody>
          <a:bodyPr/>
          <a:lstStyle/>
          <a:p>
            <a:pPr algn="ctr"/>
            <a:r>
              <a:rPr lang="ru-RU" dirty="0" smtClean="0"/>
              <a:t>Фестиваль «Народов Пермского края»</a:t>
            </a:r>
            <a:endParaRPr lang="ru-RU" dirty="0"/>
          </a:p>
        </p:txBody>
      </p:sp>
      <p:pic>
        <p:nvPicPr>
          <p:cNvPr id="23556" name="Picture 4" descr="https://sun9-32.userapi.com/impg/E-9eTybskbYA-5cQ0RdLzypBVsy6n2_ycJXWPg/nkhky1-IjfM.jpg?size=1440x1920&amp;quality=96&amp;sign=7bf51eb2aa3a14ffb4384084d021c53b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38" y="979054"/>
            <a:ext cx="2447453" cy="326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s://sun9-34.userapi.com/impg/Zw7tp6sMdgUCFsSs5y4dVx4BTIvJDRBqdYGERA/1_M1-N_0AZ0.jpg?size=1280x961&amp;quality=96&amp;sign=f8f2de0cb0a98889c9ac9a986fd4c3a0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50" b="10629"/>
          <a:stretch/>
        </p:blipFill>
        <p:spPr bwMode="auto">
          <a:xfrm>
            <a:off x="0" y="4687455"/>
            <a:ext cx="5225994" cy="217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https://sun9-16.userapi.com/impg/sbWbIVQX9N-Pja1CcAuLgNPjI0mcfiV0TuOR3A/VYVKRx-xHoo.jpg?size=1200x1600&amp;quality=96&amp;sign=6c919ef96f9aa2f9a030795cdede603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411" y="1304602"/>
            <a:ext cx="3754581" cy="500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https://sun9-9.userapi.com/impg/Mnzc2OLK9s7qAkfmlwnueeK8991PHWCXPGNFHg/3RSlD8M9cTA.jpg?size=739x1600&amp;quality=95&amp;sign=80d59a9a8fdc0ecece179eec3cbce7f8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050" y="1584540"/>
            <a:ext cx="2053603" cy="444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2427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3-24.userapi.com/impg/36tVIfQqcq3gVU1cm7Nk0OREA9WnmdmCmVhSew/PJ8lYFfDCG8.jpg?size=1280x960&amp;quality=95&amp;sign=4e68ab9b6d95033d7e9729db9aeeed13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229" y="3820794"/>
            <a:ext cx="3620655" cy="271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7.userapi.com/impg/DEXWxlOmDcq4VOba_bllJM2UluyK4GBYw4ih8g/Cy6fZPkBgxo.jpg?size=2560x1502&amp;quality=96&amp;sign=a78897f61a5f42bae0b3ed515f1bc2db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0" y="895084"/>
            <a:ext cx="7629575" cy="447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901145" y="78377"/>
            <a:ext cx="3245263" cy="4525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Сыны Отечества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4338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8910" y="83128"/>
            <a:ext cx="10631054" cy="66778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7) краеведческая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</a:p>
          <a:p>
            <a:pPr marL="0" indent="0" algn="ctr">
              <a:buNone/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праздник «День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В.Н. Татищева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на электропоезде «Ласточка» по кольцевому маршруту города Перми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«Образовательный туризм» экскурсия «Клад Ермака», «Север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Прикамья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«Разгуляй — старый центр Перми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по выставке «Губернаторы Пермского края» от ГАПК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по выставке «От Невы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Иньвы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от ГАПК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по выставке «Молотов в годы Великой Отечественной войны»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по выставке «заповедник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Басеги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»»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музейной инсталляции «Пермь Великая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«Город удобный для всех»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«Рябиновая Аллея героев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краеведению «Разноцветье народов Пермского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7953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33088" b="20757"/>
          <a:stretch/>
        </p:blipFill>
        <p:spPr>
          <a:xfrm>
            <a:off x="45164" y="83127"/>
            <a:ext cx="5778363" cy="35559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109" y="2005053"/>
            <a:ext cx="6423891" cy="44003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3"/>
          <a:stretch/>
        </p:blipFill>
        <p:spPr>
          <a:xfrm>
            <a:off x="2105891" y="4036291"/>
            <a:ext cx="2140697" cy="255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678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8115" y="0"/>
            <a:ext cx="9601200" cy="35475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Архивная лаборатория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https://sun9-16.userapi.com/impg/ZDNa9DtFD6dmp0pGtckcqfY5lGcyi0NgzY5wWA/rlVoSen6XC0.jpg?size=1894x1206&amp;quality=96&amp;sign=9fc05ccd1f1e2fdc2e1d5fc1c686bcc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12" y="424874"/>
            <a:ext cx="4681197" cy="298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sun9-61.userapi.com/impg/g4O94XGX93ZfOsuh3z4Wa8whVJHRL1XWjoztLQ/thIXfsxrWjM.jpg?size=807x538&amp;quality=95&amp;sign=40dfd2f4905a968391b77e272796271a&amp;c_uniq_tag=zJggJCFIlgoe7uKEfVVzjyN2_VxGRQy1ZBmFX2g8U74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079" y="541379"/>
            <a:ext cx="4296354" cy="286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un3-21.userapi.com/impg/r_rxEek7e3lm06OimlDYVobSofoGNuw3CSHT2w/w-mwZBPMUrA.jpg?size=1280x960&amp;quality=95&amp;sign=87e49e0caeeecc49621c782cb52c5334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49" y="3971137"/>
            <a:ext cx="3691522" cy="276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405715" y="3616379"/>
            <a:ext cx="9601200" cy="3547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Музейная лаборатория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s://sun3-18.userapi.com/impg/9_mDnOxY6sIKS3Qq-B8zQQciOQpu8P9nSfMRuQ/1iaQFgckpHo.jpg?size=1280x960&amp;quality=95&amp;sign=c636e499140fa062ce44f98e0223e998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797" y="4017171"/>
            <a:ext cx="3787773" cy="284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5088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9382" y="166255"/>
            <a:ext cx="9601200" cy="63730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Рябиновая Аллея героев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https://sun9-60.userapi.com/impg/paes-JDshX08z1jEn9Zg-3judYi9laFlYHkPDQ/m8w8rILJQ5U.jpg?size=810x1080&amp;quality=96&amp;sign=dffabaacfa03d64ff3c59db9ffd4d647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058" y="924232"/>
            <a:ext cx="3887045" cy="518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sun9-20.userapi.com/impg/6mWbztpfsEit4QgFY_ntWKiXdrd6d7Unz02J_A/nz1RSSO0Jz8.jpg?size=810x1080&amp;quality=96&amp;sign=627c07d6239c43ff8129bf646cd9252b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091" y="989444"/>
            <a:ext cx="4011541" cy="534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2674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8910" y="323272"/>
            <a:ext cx="10631054" cy="64377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8) экологическая деятельность </a:t>
            </a:r>
          </a:p>
          <a:p>
            <a:pPr marL="0" indent="0" algn="ctr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Лекция «Заповедник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Басеги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игра «Следы человека»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акция высадка деревьев «Кленовая аллея»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макулатуры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раздельного мусора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батареек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Субботник «Забота об окружающем мире»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ботанический сад Пермского государственного национального исследовательского университета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поделок «Дары Осени»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Арбузник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Уборка на берегах малых рек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102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8473" y="187036"/>
            <a:ext cx="9601200" cy="67194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Даря осени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2" descr="https://sun9-72.userapi.com/impg/4Bo-uVoWhi8b_EKiwPMZR7AKdOmHZkdn6EcsrQ/CFRcBpW9vMo.jpg?size=2560x1707&amp;quality=95&amp;sign=e6ea8534ac0e1d7e23af6b948568c9b7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55" y="942109"/>
            <a:ext cx="5043797" cy="336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s://sun9-20.userapi.com/impg/OM2Jlh5IeJcMTUPo5A3wDVcSmb_BI3U4BBCM6A/tVV5o12bufs.jpg?size=2560x1707&amp;quality=95&amp;sign=c6609a6f992bb17a1310f6d94d685df7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589" y="2539999"/>
            <a:ext cx="5873340" cy="391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1780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sun9-5.userapi.com/impg/nK9r6JJP8ciArdJzTwdal1xlnq2RpsgrBkfY7g/kZGe8v-prb0.jpg?size=1620x2160&amp;quality=95&amp;sign=182a82697af04446cce4e71ac9933b28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77"/>
          <a:stretch/>
        </p:blipFill>
        <p:spPr bwMode="auto">
          <a:xfrm>
            <a:off x="914400" y="1228436"/>
            <a:ext cx="3814618" cy="300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288473" y="187036"/>
            <a:ext cx="9601200" cy="67194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Экологические отряды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sun9-72.userapi.com/impg/AawcZvkpjBhLcvvVbtv-NAWwlN0CPAdbPBEWEA/gt9qoZyOjTU.jpg?size=1280x960&amp;quality=95&amp;sign=79cf95155ef6b14c44575061736747e3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28436"/>
            <a:ext cx="6591012" cy="494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8110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7543" y="215537"/>
            <a:ext cx="9601200" cy="816429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9085" y="1153687"/>
            <a:ext cx="10933612" cy="5299364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 мальчиков.  Оркестр детских музыкальных инструментов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Вершинина Нина Васильевна 89194510086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Театральная студия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Кошелева Наталья Владимировна 89822566061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Баскетбол 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Новикова Наталья Геннадьевна 89124806809 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Волейбол. Туризм 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Литвин Василий Александрович 89026485275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253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2857" y="163286"/>
            <a:ext cx="9601200" cy="1018309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деятельность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2778" y="1292628"/>
            <a:ext cx="10515600" cy="5112327"/>
          </a:xfrm>
        </p:spPr>
        <p:txBody>
          <a:bodyPr>
            <a:noAutofit/>
          </a:bodyPr>
          <a:lstStyle/>
          <a:p>
            <a:pPr lvl="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внеурочной деятельности «Успешный пятиклассник». 0,25 часа</a:t>
            </a:r>
          </a:p>
          <a:p>
            <a:pPr lvl="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внеурочной деятельности «Профилактика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Ч. Ю. Ал-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Хазаали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0,25 часа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Курс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внеурочной деятельности «Пермь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Великая»</a:t>
            </a:r>
          </a:p>
          <a:p>
            <a:pPr marL="0" lv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Ю.А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Одинцова 1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</a:t>
            </a:r>
            <a:endParaRPr lang="ru-RU" sz="3200" dirty="0" smtClean="0"/>
          </a:p>
          <a:p>
            <a:pPr lvl="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 «Занимательная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химия» Е.Н.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Русецких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</a:t>
            </a:r>
          </a:p>
          <a:p>
            <a:pPr lvl="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«Звезды в кубе» Е.В. Калинина 1 час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7159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15" y="2523316"/>
            <a:ext cx="4785522" cy="2492821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891310" y="235528"/>
            <a:ext cx="10631054" cy="6677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Ансамбль «Поющие струны»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Руководитель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Первунинская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Сергеевна 89082642452</a:t>
            </a:r>
          </a:p>
        </p:txBody>
      </p:sp>
      <p:pic>
        <p:nvPicPr>
          <p:cNvPr id="5122" name="Picture 2" descr="https://sun9-61.userapi.com/impg/jpiaZiR9iWvfIVFN8MWtSlfmzpj6w81adGGMXg/NW8sdwSpR2c.jpg?size=1280x850&amp;quality=95&amp;sign=be25648576f71f9f9bbdf2a0773a0633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767" y="2079038"/>
            <a:ext cx="6290288" cy="417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6734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891310" y="235528"/>
            <a:ext cx="10631054" cy="6677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Клуб  бальных танцев «Квинта»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Скрябина Ольга Степановна 89128872370</a:t>
            </a:r>
          </a:p>
        </p:txBody>
      </p:sp>
      <p:pic>
        <p:nvPicPr>
          <p:cNvPr id="9218" name="Picture 2" descr="https://sun9-17.userapi.com/impg/YfIRlFrzU3kQCP15sl2E_AnNQxp-tFH_Pa39Dg/Ea7rT01XgME.jpg?size=2560x1707&amp;quality=95&amp;sign=b382663645c806112f950ec079077016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94"/>
          <a:stretch/>
        </p:blipFill>
        <p:spPr bwMode="auto">
          <a:xfrm>
            <a:off x="4625710" y="1882356"/>
            <a:ext cx="5472343" cy="247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un9-30.userapi.com/impg/F-mFIK3AgqVFOoWIs3O0z4VtvPDRfleBSfjl2A/kl4f-mpnvv8.jpg?size=2560x1707&amp;quality=95&amp;sign=8755e5887310ae029698958a32ac860f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3"/>
          <a:stretch/>
        </p:blipFill>
        <p:spPr bwMode="auto">
          <a:xfrm>
            <a:off x="29527" y="2347042"/>
            <a:ext cx="4418182" cy="440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un3-21.userapi.com/impg/TK3iqenzMXRG1lKgccnWO94iQsPs8cvF-AldUg/HegZ6GBdjZU.jpg?size=1280x853&amp;quality=95&amp;sign=b65acfecbcf444364b99a2f87a284056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5" t="23690" r="11809" b="13049"/>
          <a:stretch/>
        </p:blipFill>
        <p:spPr bwMode="auto">
          <a:xfrm>
            <a:off x="8004107" y="4171455"/>
            <a:ext cx="4187893" cy="268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7515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891310" y="235528"/>
            <a:ext cx="10631054" cy="6677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Шахматный клуб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448" y="1807689"/>
            <a:ext cx="3818130" cy="3818130"/>
          </a:xfrm>
          <a:prstGeom prst="rect">
            <a:avLst/>
          </a:prstGeom>
        </p:spPr>
      </p:pic>
      <p:pic>
        <p:nvPicPr>
          <p:cNvPr id="1026" name="Picture 2" descr="https://sun9-55.userapi.com/impg/XMl7usXD3DBmuNkxsYRc8OqbxYt0sEWP602FuA/HDJ034bq6Uk.jpg?size=1280x960&amp;quality=95&amp;sign=dd38cba4093dfca681d8bb196857da57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3" r="16626"/>
          <a:stretch/>
        </p:blipFill>
        <p:spPr bwMode="auto">
          <a:xfrm>
            <a:off x="6531427" y="1109331"/>
            <a:ext cx="4593053" cy="521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1144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7096" y="339634"/>
            <a:ext cx="9601200" cy="865711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Клубы и детские объединения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8273" y="1375165"/>
            <a:ext cx="10123716" cy="5077886"/>
          </a:xfrm>
        </p:spPr>
        <p:txBody>
          <a:bodyPr>
            <a:normAutofit fontScale="85000" lnSpcReduction="20000"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первых, Орлята России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 старшеклассников.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Старостат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Медиацентр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Интеллектуальный клуб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ШСП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Поисковый отряд «Луч»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Отряд ЮИД «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Зебрята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Отряд ДЮП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4731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9927" y="0"/>
            <a:ext cx="11222182" cy="62166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Клубы и детские объединения</a:t>
            </a:r>
            <a:endParaRPr lang="ru-RU" dirty="0"/>
          </a:p>
        </p:txBody>
      </p:sp>
      <p:pic>
        <p:nvPicPr>
          <p:cNvPr id="28674" name="Picture 2" descr="https://sun9-13.userapi.com/impg/ezaHlFU1tbiqJ0jtburvO_qPah8oy9Y_aDHDig/LTxBR8fYkiM.jpg?size=514x807&amp;quality=95&amp;sign=c41f4b8440ef8f043def1e76e5fdf4f9&amp;c_uniq_tag=uqnES5o1sckyifqtcDwLkFQyGbi07bsOuSZHQvTCPRY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27" y="1763053"/>
            <a:ext cx="3069376" cy="445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845127" y="751306"/>
            <a:ext cx="11222182" cy="7819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спортивный клуб «Олимп-5»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Новикова Н.Г.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sun9-59.userapi.com/impg/OV14dVpEo4KYzTqxQ3-aj7FPvg9VdyzZep5fQQ/Bsze_McZEh0.jpg?size=1280x853&amp;quality=95&amp;sign=71abfb9becb1f011f3efdafad00c28a7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577" y="1533236"/>
            <a:ext cx="6727372" cy="491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221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236319"/>
            <a:ext cx="9601200" cy="62345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деятельность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6428" y="1475509"/>
            <a:ext cx="10711543" cy="4533405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Научное общество учащихся» Е.Н.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Русецких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</a:t>
            </a:r>
          </a:p>
          <a:p>
            <a:pPr lvl="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урс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внеурочной деятельности «Безопасность дорожного движения» С.И.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Чекотина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0,25 часа</a:t>
            </a:r>
          </a:p>
          <a:p>
            <a:pPr lvl="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Музейная деятельность Ю.А. Одинцова 0, 25 часа</a:t>
            </a:r>
          </a:p>
          <a:p>
            <a:pPr lvl="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ЗОЖ Учителя физкультуры и ППС гимназии 0, 25 часа</a:t>
            </a:r>
          </a:p>
          <a:p>
            <a:pPr lvl="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конкурсы Учителя-предметники</a:t>
            </a:r>
          </a:p>
          <a:p>
            <a:pPr lvl="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Олимпиадное движение Учителя-предметники</a:t>
            </a:r>
          </a:p>
          <a:p>
            <a:pPr lvl="0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5671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71055" y="110836"/>
            <a:ext cx="11591636" cy="6747164"/>
          </a:xfrm>
        </p:spPr>
        <p:txBody>
          <a:bodyPr>
            <a:normAutofit fontScale="92500" lnSpcReduction="10000"/>
          </a:bodyPr>
          <a:lstStyle/>
          <a:p>
            <a:pPr marL="457200" indent="-457200" algn="ctr">
              <a:buAutoNum type="arabicPeriod"/>
            </a:pP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Профориентационная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деятельность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Профориентационная программа «Билет в будущее»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выставки «Образование и карьера»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цех компании «Промобот»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законодательное собрание Пермского края,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музей фармацевтической академии,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на комплекс «Искра»,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музей нефти «Лукойл»,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Чемпионата по профессиональному мастерству «Профессионалы» - «Лабораторный химический анализ»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«Ландшафтный дизайнер» и «Сити-фермер» в Пермском Государственном аграрно-технологическом университете имени Академика Д.Н.Прянишникова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и профориентационная игра от Пермского государственного национального исследовательского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университета.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археологических раскопках </a:t>
            </a:r>
          </a:p>
          <a:p>
            <a:pPr marL="0" indent="0" algn="just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497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1721" y="248478"/>
            <a:ext cx="9601200" cy="775253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Билет в будущее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6502" y="3471376"/>
            <a:ext cx="4515498" cy="33866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517" t="20700" r="3603"/>
          <a:stretch/>
        </p:blipFill>
        <p:spPr>
          <a:xfrm>
            <a:off x="854764" y="1023731"/>
            <a:ext cx="6301409" cy="285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64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3113" y="5109242"/>
            <a:ext cx="6238269" cy="1356213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цех компании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Промобот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«Сити-фермер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в ПГАТУ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«Лукойл»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6386" name="Picture 2" descr="https://sun9-77.userapi.com/impg/eIWcANA4xozd9_-h4YBzRiZzQ9_iXelVCXt0Vg/er_QJNfBBqM.jpg?size=604x340&amp;quality=96&amp;sign=14a59fb43afed358cc2d46d35ac50412&amp;c_uniq_tag=898NQG-QGcnqa7_R1x557Xqyyn2aTBVnLj0ez1_z0ac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9054"/>
            <a:ext cx="5590891" cy="314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2302" y="0"/>
            <a:ext cx="3159698" cy="5617242"/>
          </a:xfrm>
          <a:prstGeom prst="rect">
            <a:avLst/>
          </a:prstGeom>
        </p:spPr>
      </p:pic>
      <p:pic>
        <p:nvPicPr>
          <p:cNvPr id="16388" name="Picture 4" descr="https://sun9-69.userapi.com/impg/i-JxSdTwyLMQVezYNVjGnR_5KNAfNqt7oXZCzw/u_rAuJCYNQA.jpg?size=1197x1600&amp;quality=95&amp;sign=0ef0d22557ce5ba296cc72314ab31d73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487" y="559881"/>
            <a:ext cx="3207815" cy="428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422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un3-20.userapi.com/impg/ZBKle8Pd8j1erOvEOZ91VZXuUzgQMsfI9pluXg/ZsQ6E6Ws5Do.jpg?size=1280x960&amp;quality=95&amp;sign=127fd84762c6d597888b4ac147396816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832" y="2990849"/>
            <a:ext cx="4979103" cy="373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3-22.userapi.com/impg/MondrCVB5kGjcxxWljhca1yFx0GLqeuOmcnGMA/P5ZoaevsqSY.jpg?size=810x1080&amp;quality=95&amp;sign=ed18c7ecb239bd876a927dda19702ff3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260" y="643182"/>
            <a:ext cx="2602275" cy="346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8938935" y="6188413"/>
            <a:ext cx="3059102" cy="472109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Археологические раскопки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dirty="0"/>
          </a:p>
        </p:txBody>
      </p:sp>
      <p:pic>
        <p:nvPicPr>
          <p:cNvPr id="5130" name="Picture 10" descr="https://sun9-76.userapi.com/impg/eaL4bTdstbCuUeKYxIjF8ipeCwEFzLl4vcUNRA/gYNBxuQ4dYM.jpg?size=1600x1200&amp;quality=95&amp;sign=9e0cab2d744165bf99e9d06daba8c055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4" t="9887" b="8945"/>
          <a:stretch/>
        </p:blipFill>
        <p:spPr bwMode="auto">
          <a:xfrm>
            <a:off x="0" y="5873"/>
            <a:ext cx="4773993" cy="326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790583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Другая 6">
      <a:dk1>
        <a:srgbClr val="003195"/>
      </a:dk1>
      <a:lt1>
        <a:sysClr val="window" lastClr="FFFFFF"/>
      </a:lt1>
      <a:dk2>
        <a:srgbClr val="003195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Уголки</Template>
  <TotalTime>757</TotalTime>
  <Words>929</Words>
  <Application>Microsoft Office PowerPoint</Application>
  <PresentationFormat>Широкоэкранный</PresentationFormat>
  <Paragraphs>210</Paragraphs>
  <Slides>44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0" baseType="lpstr">
      <vt:lpstr>Arial</vt:lpstr>
      <vt:lpstr>Calibri</vt:lpstr>
      <vt:lpstr>Franklin Gothic Book</vt:lpstr>
      <vt:lpstr>Times New Roman</vt:lpstr>
      <vt:lpstr>Wingdings</vt:lpstr>
      <vt:lpstr>Crop</vt:lpstr>
      <vt:lpstr>Презентация PowerPoint</vt:lpstr>
      <vt:lpstr>Презентация PowerPoint</vt:lpstr>
      <vt:lpstr>Внеурочная деятельность</vt:lpstr>
      <vt:lpstr>Внеурочная деятельность</vt:lpstr>
      <vt:lpstr>Внеурочная деятельность</vt:lpstr>
      <vt:lpstr>Презентация PowerPoint</vt:lpstr>
      <vt:lpstr>Билет в будущее</vt:lpstr>
      <vt:lpstr>Экскурсия в цех компании «Промобот»  «Сити-фермер» в ПГАТУ.  Экскурсия «Лукойл»  </vt:lpstr>
      <vt:lpstr>Археологические раскопки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Математическая олимпиада Интеллектуальные игры</vt:lpstr>
      <vt:lpstr>Пермский диктант, Этнографический диктант, Диктант Победы</vt:lpstr>
      <vt:lpstr>Научно-практические конференции</vt:lpstr>
      <vt:lpstr>Гимназические лекции</vt:lpstr>
      <vt:lpstr>Выставки</vt:lpstr>
      <vt:lpstr>Презентация PowerPoint</vt:lpstr>
      <vt:lpstr>Презентация PowerPoint</vt:lpstr>
      <vt:lpstr>Золотая осень 2022</vt:lpstr>
      <vt:lpstr>КВН</vt:lpstr>
      <vt:lpstr>Дети на оперной сцене</vt:lpstr>
      <vt:lpstr>Презентация PowerPoint</vt:lpstr>
      <vt:lpstr>Презентация PowerPoint</vt:lpstr>
      <vt:lpstr>Презентация PowerPoint</vt:lpstr>
      <vt:lpstr>Презентация PowerPoint</vt:lpstr>
      <vt:lpstr>«Разговоры о важном»</vt:lpstr>
      <vt:lpstr>Фестиваль «Народов Пермского края»</vt:lpstr>
      <vt:lpstr>Презентация PowerPoint</vt:lpstr>
      <vt:lpstr>Презентация PowerPoint</vt:lpstr>
      <vt:lpstr>Презентация PowerPoint</vt:lpstr>
      <vt:lpstr>Архивная лаборатория</vt:lpstr>
      <vt:lpstr>Рябиновая Аллея героев</vt:lpstr>
      <vt:lpstr>Презентация PowerPoint</vt:lpstr>
      <vt:lpstr>Даря осени</vt:lpstr>
      <vt:lpstr>Экологические отряды</vt:lpstr>
      <vt:lpstr>Дополнительное образование</vt:lpstr>
      <vt:lpstr>Презентация PowerPoint</vt:lpstr>
      <vt:lpstr>Презентация PowerPoint</vt:lpstr>
      <vt:lpstr>Презентация PowerPoint</vt:lpstr>
      <vt:lpstr>Клубы и детские объединения</vt:lpstr>
      <vt:lpstr>Клубы и детские объединения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Педсоветы  2022-2023  учебного года</dc:title>
  <dc:creator>Учетная запись Майкрософт</dc:creator>
  <cp:lastModifiedBy>Владелец</cp:lastModifiedBy>
  <cp:revision>76</cp:revision>
  <dcterms:created xsi:type="dcterms:W3CDTF">2022-09-27T08:40:27Z</dcterms:created>
  <dcterms:modified xsi:type="dcterms:W3CDTF">2023-10-25T07:33:11Z</dcterms:modified>
</cp:coreProperties>
</file>